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49" r:id="rId2"/>
    <p:sldId id="338" r:id="rId3"/>
    <p:sldId id="339" r:id="rId4"/>
    <p:sldId id="340" r:id="rId5"/>
    <p:sldId id="341" r:id="rId6"/>
    <p:sldId id="342" r:id="rId7"/>
    <p:sldId id="343" r:id="rId8"/>
    <p:sldId id="344" r:id="rId9"/>
    <p:sldId id="345" r:id="rId10"/>
    <p:sldId id="346" r:id="rId11"/>
    <p:sldId id="350" r:id="rId12"/>
    <p:sldId id="353" r:id="rId13"/>
    <p:sldId id="347" r:id="rId14"/>
    <p:sldId id="351" r:id="rId15"/>
    <p:sldId id="352" r:id="rId16"/>
    <p:sldId id="348" r:id="rId17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9394A"/>
    <a:srgbClr val="474747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79391" autoAdjust="0"/>
  </p:normalViewPr>
  <p:slideViewPr>
    <p:cSldViewPr>
      <p:cViewPr varScale="1">
        <p:scale>
          <a:sx n="80" d="100"/>
          <a:sy n="80" d="100"/>
        </p:scale>
        <p:origin x="351" y="3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9B9E5593-D26D-4F57-9B14-3FE3036E209D}" type="datetime1">
              <a:rPr lang="zh-CN" altLang="en-US"/>
              <a:pPr>
                <a:defRPr/>
              </a:pPr>
              <a:t>2017/12/10</a:t>
            </a:fld>
            <a:endParaRPr lang="zh-CN" altLang="en-US" sz="1200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</p:sp>
      <p:sp>
        <p:nvSpPr>
          <p:cNvPr id="5125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defTabSz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30000"/>
              </a:spcBef>
              <a:defRPr/>
            </a:pPr>
            <a:r>
              <a:rPr lang="zh-CN" altLang="zh-CN" sz="1200">
                <a:latin typeface="Arial" panose="020B0604020202020204" pitchFamily="34" charset="0"/>
              </a:rPr>
              <a:t>单击此处编辑母版文本样式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>
                <a:latin typeface="Arial" panose="020B0604020202020204" pitchFamily="34" charset="0"/>
              </a:rPr>
              <a:t>第二级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>
                <a:latin typeface="Arial" panose="020B0604020202020204" pitchFamily="34" charset="0"/>
              </a:rPr>
              <a:t>第三级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>
                <a:latin typeface="Arial" panose="020B0604020202020204" pitchFamily="34" charset="0"/>
              </a:rPr>
              <a:t>第四级</a:t>
            </a:r>
          </a:p>
          <a:p>
            <a:pPr>
              <a:spcBef>
                <a:spcPct val="30000"/>
              </a:spcBef>
              <a:defRPr/>
            </a:pPr>
            <a:r>
              <a:rPr lang="zh-CN" altLang="zh-CN" sz="1200">
                <a:latin typeface="Arial" panose="020B0604020202020204" pitchFamily="34" charset="0"/>
              </a:rPr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buFont typeface="Arial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buFont typeface="Arial" panose="020B0604020202020204" pitchFamily="34" charset="0"/>
              <a:buNone/>
              <a:defRPr smtClean="0"/>
            </a:lvl1pPr>
          </a:lstStyle>
          <a:p>
            <a:pPr>
              <a:defRPr/>
            </a:pPr>
            <a:fld id="{DB83DD12-4F9C-454D-B86F-B68E455FB2F6}" type="slidenum">
              <a:rPr lang="zh-CN" altLang="en-US"/>
              <a:pPr>
                <a:defRPr/>
              </a:pPr>
              <a:t>‹#›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55070818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penGL_ES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youtube.com/watch?v=Xc8AX82HFOs" TargetMode="External"/><Relationship Id="rId5" Type="http://schemas.openxmlformats.org/officeDocument/2006/relationships/hyperlink" Target="https://www.khronos.org/vulkan/" TargetMode="External"/><Relationship Id="rId4" Type="http://schemas.openxmlformats.org/officeDocument/2006/relationships/hyperlink" Target="https://en.wikipedia.org/wiki/OpenGL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android/opengl/GLSurfaceView.Renderer.html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eveloper.android.com/reference/android/opengl/GLSurfaceView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pPr>
                <a:defRPr/>
              </a:pPr>
              <a:t>2017/12/10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pPr>
                <a:defRPr/>
              </a:pPr>
              <a:t>5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3176090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hlinkClick r:id="rId3"/>
              </a:rPr>
              <a:t>https://en.wikipedia.org/wiki/OpenGL_ES</a:t>
            </a:r>
            <a:endParaRPr lang="en-US" dirty="0"/>
          </a:p>
          <a:p>
            <a:r>
              <a:rPr lang="en-US" dirty="0">
                <a:hlinkClick r:id="rId4"/>
              </a:rPr>
              <a:t>https://en.wikipedia.org/wiki/OpenGL</a:t>
            </a:r>
            <a:endParaRPr lang="en-US" dirty="0"/>
          </a:p>
          <a:p>
            <a:r>
              <a:rPr lang="en-US" dirty="0">
                <a:hlinkClick r:id="rId5"/>
              </a:rPr>
              <a:t>https://www.khronos.org/vulkan/</a:t>
            </a:r>
            <a:endParaRPr lang="en-US" dirty="0"/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6"/>
              </a:rPr>
              <a:t>https://www.youtube.com/watch?v=Xc8AX82HFOs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pPr>
                <a:defRPr/>
              </a:pPr>
              <a:t>2017/12/10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pPr>
                <a:defRPr/>
              </a:pPr>
              <a:t>10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387605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pPr>
                <a:defRPr/>
              </a:pPr>
              <a:t>2017/12/10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pPr>
                <a:defRPr/>
              </a:pPr>
              <a:t>11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1485952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hlinkClick r:id="rId3"/>
              </a:rPr>
              <a:t>https://developer.android.com/reference/android/opengl/GLSurfaceView.Renderer.html</a:t>
            </a:r>
            <a:endParaRPr lang="en-US" dirty="0"/>
          </a:p>
          <a:p>
            <a:r>
              <a:rPr lang="en-US" dirty="0">
                <a:hlinkClick r:id="rId4"/>
              </a:rPr>
              <a:t>https://developer.android.com/reference/android/opengl/GLSurfaceView.html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B9E5593-D26D-4F57-9B14-3FE3036E209D}" type="datetime1">
              <a:rPr lang="zh-CN" altLang="en-US" smtClean="0"/>
              <a:pPr>
                <a:defRPr/>
              </a:pPr>
              <a:t>2017/12/10</a:t>
            </a:fld>
            <a:endParaRPr lang="zh-CN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B83DD12-4F9C-454D-B86F-B68E455FB2F6}" type="slidenum">
              <a:rPr lang="zh-CN" altLang="en-US" smtClean="0"/>
              <a:pPr>
                <a:defRPr/>
              </a:pPr>
              <a:t>16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80064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8909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342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4993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>
                <a:solidFill>
                  <a:srgbClr val="212121"/>
                </a:solidFill>
              </a:defRPr>
            </a:lvl1pPr>
            <a:lvl2pPr>
              <a:defRPr sz="2000">
                <a:solidFill>
                  <a:srgbClr val="474747"/>
                </a:solidFill>
              </a:defRPr>
            </a:lvl2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1263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2828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270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1588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192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444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5214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altLang="zh-CN" noProof="0">
                <a:sym typeface="Calibri" pitchFamily="34" charset="0"/>
              </a:rPr>
              <a:t>Click icon to add picture</a:t>
            </a:r>
            <a:endParaRPr lang="zh-CN" altLang="en-US" noProof="0">
              <a:sym typeface="Calibri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480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anose="020F050202020403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anose="020F050202020403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anose="020F050202020403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anose="020F050202020403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C94251"/>
          </a:solidFill>
          <a:latin typeface="微软雅黑" pitchFamily="34" charset="-122"/>
          <a:ea typeface="微软雅黑" pitchFamily="34" charset="-122"/>
          <a:sym typeface="Calibri" pitchFamily="34" charset="0"/>
        </a:defRPr>
      </a:lvl9pPr>
    </p:titleStyle>
    <p:bodyStyle>
      <a:lvl1pPr marL="342900" indent="-3429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b="1">
          <a:solidFill>
            <a:srgbClr val="474747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50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6pPr>
      <a:lvl7pPr marL="29718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7pPr>
      <a:lvl8pPr marL="34290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8pPr>
      <a:lvl9pPr marL="3886200" indent="-228600" algn="l" defTabSz="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b="1">
          <a:solidFill>
            <a:srgbClr val="212121"/>
          </a:solidFill>
          <a:latin typeface="+mn-lt"/>
          <a:ea typeface="+mn-ea"/>
          <a:sym typeface="Calibri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hronos.org/webgl/" TargetMode="External"/><Relationship Id="rId3" Type="http://schemas.openxmlformats.org/officeDocument/2006/relationships/hyperlink" Target="https://www.khronos.org/opengl/" TargetMode="External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hyperlink" Target="https://www.khronos.org/opengles/" TargetMode="External"/><Relationship Id="rId10" Type="http://schemas.openxmlformats.org/officeDocument/2006/relationships/image" Target="../media/image23.png"/><Relationship Id="rId4" Type="http://schemas.openxmlformats.org/officeDocument/2006/relationships/image" Target="../media/image19.png"/><Relationship Id="rId9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madebyevan.com/webgl-water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7D404-1A30-4D3D-9D31-9AC168E93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57350"/>
            <a:ext cx="8229600" cy="857250"/>
          </a:xfrm>
        </p:spPr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在安卓手机上打造瑰丽的光影世界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137E5-DF28-4BBB-A5A4-046F20A91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333750"/>
            <a:ext cx="8229600" cy="1260475"/>
          </a:xfrm>
        </p:spPr>
        <p:txBody>
          <a:bodyPr/>
          <a:lstStyle/>
          <a:p>
            <a:pPr algn="r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Android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 ES 2.0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开发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r"/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Presented by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胖胖小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691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BCAAE-92F5-4FD6-912B-DEEEE7268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与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 ES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历史及简介</a:t>
            </a:r>
            <a:endParaRPr lang="en-US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2A4A54CE-75F3-4E01-B295-DD429C95C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262" y="1884385"/>
            <a:ext cx="1886012" cy="834723"/>
          </a:xfrm>
          <a:prstGeom prst="rect">
            <a:avLst/>
          </a:prstGeom>
        </p:spPr>
      </p:pic>
      <p:pic>
        <p:nvPicPr>
          <p:cNvPr id="5" name="Picture 4">
            <a:hlinkClick r:id="rId5"/>
            <a:extLst>
              <a:ext uri="{FF2B5EF4-FFF2-40B4-BE49-F238E27FC236}">
                <a16:creationId xmlns:a16="http://schemas.microsoft.com/office/drawing/2014/main" id="{6100E6F9-C68C-4038-B2F9-E734657193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6000" y="1833404"/>
            <a:ext cx="2318146" cy="9366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F569F5-A3EE-4ED7-9388-42A301B147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7000" y="992930"/>
            <a:ext cx="2668445" cy="460739"/>
          </a:xfrm>
          <a:prstGeom prst="rect">
            <a:avLst/>
          </a:prstGeom>
        </p:spPr>
      </p:pic>
      <p:pic>
        <p:nvPicPr>
          <p:cNvPr id="7" name="Picture 6">
            <a:hlinkClick r:id="rId8"/>
            <a:extLst>
              <a:ext uri="{FF2B5EF4-FFF2-40B4-BE49-F238E27FC236}">
                <a16:creationId xmlns:a16="http://schemas.microsoft.com/office/drawing/2014/main" id="{267C3D3F-E52F-4EC0-8D42-1B3BA7533A5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04146" y="1746621"/>
            <a:ext cx="2280838" cy="11102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5B9EDC-BB5A-4AE6-8371-50B345DA6BD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62200" y="2719108"/>
            <a:ext cx="2472152" cy="75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96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7A0844-5C0F-446D-B0C2-4621032C6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417" y="2086287"/>
            <a:ext cx="4855060" cy="26139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62D97BB-463F-4E8D-911D-6FBEA9A15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5209" y="606985"/>
            <a:ext cx="2488791" cy="2571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2CE912-BD1C-4916-89C0-32ADFD8469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1248" y="2038350"/>
            <a:ext cx="5105399" cy="20022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672E3E-B252-447C-B18F-C5C5CBF2D0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5241" y="1391029"/>
            <a:ext cx="4102458" cy="20566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9FDCFF-AA03-4326-8551-68877F260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OpenGL </a:t>
            </a:r>
            <a:r>
              <a:rPr lang="zh-CN" altLang="en-US" dirty="0"/>
              <a:t>坐标系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E8CAB-D9B5-430F-866A-B88100D75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世界坐标系</a:t>
            </a:r>
            <a:endParaRPr lang="en-US" altLang="zh-CN" dirty="0"/>
          </a:p>
          <a:p>
            <a:pPr lvl="1"/>
            <a:r>
              <a:rPr lang="zh-CN" altLang="en-US" dirty="0"/>
              <a:t>默认</a:t>
            </a:r>
            <a:r>
              <a:rPr lang="en-US" altLang="zh-CN" dirty="0"/>
              <a:t>X</a:t>
            </a:r>
            <a:r>
              <a:rPr lang="zh-CN" altLang="en-US" dirty="0"/>
              <a:t>轴向右，</a:t>
            </a:r>
            <a:r>
              <a:rPr lang="en-US" altLang="zh-CN" dirty="0"/>
              <a:t>Y</a:t>
            </a:r>
            <a:r>
              <a:rPr lang="zh-CN" altLang="en-US" dirty="0"/>
              <a:t>轴向上，</a:t>
            </a:r>
            <a:r>
              <a:rPr lang="en-US" altLang="zh-CN" dirty="0"/>
              <a:t>Z</a:t>
            </a:r>
            <a:r>
              <a:rPr lang="zh-CN" altLang="en-US" dirty="0"/>
              <a:t>轴朝自己 （右手系）</a:t>
            </a:r>
            <a:endParaRPr lang="en-US" altLang="zh-CN" dirty="0"/>
          </a:p>
          <a:p>
            <a:r>
              <a:rPr lang="zh-CN" altLang="en-US" dirty="0"/>
              <a:t>物体坐标系</a:t>
            </a:r>
            <a:r>
              <a:rPr lang="en-US" altLang="zh-CN" dirty="0"/>
              <a:t>(M)</a:t>
            </a:r>
          </a:p>
          <a:p>
            <a:r>
              <a:rPr lang="zh-CN" altLang="en-US" dirty="0"/>
              <a:t>摄像机坐标系 </a:t>
            </a:r>
            <a:r>
              <a:rPr lang="en-US" altLang="zh-CN" dirty="0"/>
              <a:t>(V)</a:t>
            </a:r>
          </a:p>
          <a:p>
            <a:r>
              <a:rPr lang="zh-CN" altLang="en-US" dirty="0"/>
              <a:t>屏幕坐标系</a:t>
            </a:r>
            <a:r>
              <a:rPr lang="en-US" altLang="zh-CN" dirty="0"/>
              <a:t>(P)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32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2A0BC-1DB6-48D1-B758-3671274A8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摄像机坐标系及屏幕坐标系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7E167-C72D-469D-9920-DF8CF97DA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2E68CE-04A5-4150-B361-1396BF9B2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123950"/>
            <a:ext cx="5238779" cy="378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322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58819-6312-4BCD-AA2B-CDEEAFE1A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渲染流水线简介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(1)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AEC24-F1F4-457C-814A-0AF4F6FBB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流水线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输入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三角形顶点信息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灯光信息等等“原材料”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输出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屏幕图像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C071F3-68DD-4924-B336-9B8144867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0080" y="2506201"/>
            <a:ext cx="7863840" cy="222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398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1CCA0-B763-49B2-B345-F5A4BC0B0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关于数学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39551-4EBB-4923-BD74-3691B0EE4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PANIC</a:t>
            </a:r>
          </a:p>
          <a:p>
            <a:pPr lvl="1"/>
            <a:r>
              <a:rPr lang="zh-CN" altLang="en-US" dirty="0"/>
              <a:t>请接受这些设定，细节将逐步完善</a:t>
            </a:r>
            <a:endParaRPr lang="en-US" dirty="0"/>
          </a:p>
          <a:p>
            <a:r>
              <a:rPr lang="zh-CN" altLang="en-US" dirty="0"/>
              <a:t>向量</a:t>
            </a:r>
            <a:r>
              <a:rPr lang="en-US" altLang="zh-CN" dirty="0"/>
              <a:t>(</a:t>
            </a:r>
            <a:r>
              <a:rPr lang="zh-CN" altLang="en-US" dirty="0"/>
              <a:t>点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加</a:t>
            </a:r>
            <a:r>
              <a:rPr lang="en-US" altLang="zh-CN" dirty="0"/>
              <a:t>(</a:t>
            </a:r>
            <a:r>
              <a:rPr lang="zh-CN" altLang="en-US" dirty="0"/>
              <a:t>减）</a:t>
            </a:r>
            <a:r>
              <a:rPr lang="en-US" altLang="zh-CN" dirty="0"/>
              <a:t>-- </a:t>
            </a:r>
            <a:r>
              <a:rPr lang="zh-CN" altLang="en-US" dirty="0"/>
              <a:t>平行四边形法则</a:t>
            </a:r>
            <a:endParaRPr lang="en-US" altLang="zh-CN" dirty="0"/>
          </a:p>
          <a:p>
            <a:pPr lvl="1"/>
            <a:r>
              <a:rPr lang="zh-CN" altLang="en-US" dirty="0"/>
              <a:t>内积 </a:t>
            </a:r>
            <a:r>
              <a:rPr lang="en-US" altLang="zh-CN" dirty="0"/>
              <a:t>— </a:t>
            </a:r>
            <a:r>
              <a:rPr lang="zh-CN" altLang="en-US" dirty="0"/>
              <a:t>作用计算夹角</a:t>
            </a:r>
            <a:endParaRPr lang="en-US" altLang="zh-CN" dirty="0"/>
          </a:p>
          <a:p>
            <a:pPr lvl="1"/>
            <a:r>
              <a:rPr lang="zh-CN" altLang="en-US" dirty="0"/>
              <a:t>外积 </a:t>
            </a:r>
            <a:r>
              <a:rPr lang="en-US" altLang="zh-CN" dirty="0"/>
              <a:t>– </a:t>
            </a:r>
            <a:r>
              <a:rPr lang="zh-CN" altLang="en-US" dirty="0"/>
              <a:t>计算法向量</a:t>
            </a: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5BE34E-9336-46A7-843F-AA48A4DD8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1053540"/>
            <a:ext cx="2700338" cy="17387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BA5EAE-0AB9-493A-8F3A-3E550E3F9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4343" y="2190750"/>
            <a:ext cx="2207252" cy="18493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2921AB-0AD0-49CE-82E3-D0B799A23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4343" y="3000316"/>
            <a:ext cx="2126461" cy="138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95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018B2-936F-4DBC-8D62-C33F24539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关于数学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FB5F3-18B6-4FB9-8ED8-6368037F5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矩阵乘法</a:t>
            </a:r>
            <a:endParaRPr lang="en-US" altLang="zh-CN" dirty="0"/>
          </a:p>
          <a:p>
            <a:pPr lvl="1"/>
            <a:r>
              <a:rPr lang="zh-CN" altLang="en-US" dirty="0"/>
              <a:t>乘法就是做变换，把一个点变成另一个点</a:t>
            </a:r>
            <a:endParaRPr lang="en-US" altLang="zh-CN" dirty="0"/>
          </a:p>
          <a:p>
            <a:pPr lvl="1"/>
            <a:r>
              <a:rPr lang="zh-CN" altLang="en-US" dirty="0"/>
              <a:t>仿射变换 </a:t>
            </a:r>
            <a:r>
              <a:rPr lang="en-US" altLang="zh-CN" dirty="0"/>
              <a:t>(</a:t>
            </a:r>
            <a:r>
              <a:rPr lang="zh-CN" altLang="en-US" dirty="0"/>
              <a:t>旋转，平移，缩放，切变）</a:t>
            </a:r>
            <a:endParaRPr lang="en-US" altLang="zh-CN" dirty="0"/>
          </a:p>
          <a:p>
            <a:pPr lvl="1"/>
            <a:r>
              <a:rPr lang="zh-CN" altLang="en-US" dirty="0"/>
              <a:t>矩阵乘法没有交换律</a:t>
            </a: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BD3B9E-49F2-4C99-B54A-66F7C5775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137" y="2812187"/>
            <a:ext cx="5136369" cy="23313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BD6E55-EE8B-4ECA-9CA9-BE628D909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2419350"/>
            <a:ext cx="2862263" cy="180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4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AF60F-BD7E-46FA-B377-F27C1DF3B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课堂总结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BAB6-9E5B-469C-A6F8-05A4B6959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dirty="0"/>
              <a:t>OpenGL</a:t>
            </a:r>
            <a:r>
              <a:rPr lang="zh-CN" altLang="en-US" dirty="0"/>
              <a:t>家族概要介绍</a:t>
            </a:r>
            <a:endParaRPr lang="en-US" altLang="zh-CN" dirty="0"/>
          </a:p>
          <a:p>
            <a:r>
              <a:rPr lang="zh-CN" altLang="en-US" dirty="0"/>
              <a:t>渲染流水线及坐标系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631941-F7FF-4387-99BB-B4F597E59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061010"/>
            <a:ext cx="2337800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412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1CE0D-7C78-45FA-ABB1-4ACBBFD1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学习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en-US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ES</a:t>
            </a: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的目的</a:t>
            </a:r>
            <a:r>
              <a:rPr lang="en-US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(1)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EC6F0-C7A5-4773-BF21-6E29BF9EF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构建属于自己的三维世界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了解显卡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不一样的超并行计算架构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好看，炫目，夺人眼球！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FFBFA-23D1-4AD2-A3AB-34C63C3C9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200150"/>
            <a:ext cx="4191000" cy="23044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353B48-F2B8-444D-99A7-E986A2DCB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948" y="1957666"/>
            <a:ext cx="3893070" cy="3181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4510C9-FB46-421F-B22C-6E3199EC3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2400" y="2354050"/>
            <a:ext cx="3200400" cy="257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2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E16BF-308A-4855-89B9-F4239EB5D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学习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ES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的目的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927E2-1D3A-492E-9E5A-8F53B0748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满满的干货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什么是干货？ 人无我有，人有我新！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显卡编程，有几个人会？你听说过周围有人会吗？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119785-A3F6-480B-98A9-767630BA0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2419350"/>
            <a:ext cx="4485557" cy="252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12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8A8EB-DAE3-4C52-A716-B1EB1B586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学习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en-US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ES</a:t>
            </a:r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的目的</a:t>
            </a:r>
            <a:r>
              <a:rPr lang="en-US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(3)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B812B-FD78-4A6B-B63E-6D8E26A38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21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世纪什么最赚钱？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游戏 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腾讯王者荣耀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人工智能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深度学习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Bitcoin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挖矿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81539-0243-4578-845F-DBE411A0D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352550"/>
            <a:ext cx="5392131" cy="30059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3C0DCB-13B4-4A4E-AFA9-F5508B7C6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87" y="2320551"/>
            <a:ext cx="3723688" cy="2860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19AFFE-29B9-41AF-88B1-BDFC89AC2B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799" y="2330076"/>
            <a:ext cx="4467845" cy="28511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431DAD-DCB7-4D0D-82B5-FDCC508061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0889" y="2724483"/>
            <a:ext cx="4124912" cy="23338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E695ED-74E8-4F46-97F2-A04112E818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063" y="2897187"/>
            <a:ext cx="3880084" cy="217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98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51687-3C61-4DED-804B-6E03A54BF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学习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ES</a:t>
            </a: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的目的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(3)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7F740-08CC-4279-8C88-FCCCA2404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显卡！ 显卡！ 显卡！ 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显卡的时代已经来临，显卡编程助力你走上人生巅峰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427C59-0DA2-47B8-8204-D2F4609C0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2260227"/>
            <a:ext cx="3520820" cy="22366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40E6C2-57FF-4806-8847-B16D72218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97206"/>
            <a:ext cx="5223664" cy="220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70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DA1BF-B3AE-40E1-9188-4E8E83483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本门课程概览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(1)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1A9A3-B963-4BEC-BF7C-80449ECC76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OpenGL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介绍、环境搭建及简单几何体渲染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基础光照、纹理、基本交互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BF6C2C-ACD0-4DE2-BB27-0BAB82C79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1657350"/>
            <a:ext cx="1644258" cy="311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44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05DAE-43E6-45E4-B8E8-7ECA998F2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本门课程概览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6AA37-B0C8-4D09-9D9A-DD68E6104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Shading language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入门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简单过程纹理原理及实现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仿射变换初步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物理基础初步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666D77-C5B3-4245-9DEA-C1BE722B7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336" y="1944520"/>
            <a:ext cx="3972464" cy="31989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3A0A3D-EAB7-4F30-B27F-753C6E37D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581150"/>
            <a:ext cx="2499801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43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3B14-D647-4A80-8719-7A5DC266A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本门课程概览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(3)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9CED3-485A-44DA-876D-97F4BB046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物理模拟进阶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粒子系统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布料模拟，水体模拟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复杂几何体渲染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13FBF-9984-4333-AC73-68DA068EF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976" y="1581150"/>
            <a:ext cx="3634894" cy="24222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83254E-E281-42CD-9AE4-07AA34214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457" y="1581150"/>
            <a:ext cx="3657600" cy="22890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5C4D9-C426-4B42-A44B-1C846B4F1A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4457" y="1809750"/>
            <a:ext cx="2944689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321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088A1-9712-4638-9B30-0F5B8BA84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本门课程概览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E5CC-2B49-4154-A1C0-809B258BC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复杂光照实现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阴影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反射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折射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Caustics</a:t>
            </a:r>
          </a:p>
          <a:p>
            <a:pPr lvl="1"/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综合案例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-- 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  <a:hlinkClick r:id="rId2"/>
              </a:rPr>
              <a:t>http://madebyevan.com/webgl-water/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AD7CB-3955-4381-83F7-5779C3AFD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1200150"/>
            <a:ext cx="3493790" cy="275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15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演示文稿2" id="{6C78DBC3-BDE7-45CE-9B21-C40EE0D3FC5E}" vid="{C1C22890-ACD7-49C3-854D-C88540939C91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讲师ppt模板20141215</Template>
  <TotalTime>2098</TotalTime>
  <Pages>0</Pages>
  <Words>698</Words>
  <Characters>0</Characters>
  <Application>Microsoft Office PowerPoint</Application>
  <DocSecurity>0</DocSecurity>
  <PresentationFormat>On-screen Show (16:9)</PresentationFormat>
  <Lines>0</Lines>
  <Paragraphs>92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Microsoft YaHei</vt:lpstr>
      <vt:lpstr>Microsoft YaHei</vt:lpstr>
      <vt:lpstr>宋体</vt:lpstr>
      <vt:lpstr>Arial</vt:lpstr>
      <vt:lpstr>Calibri</vt:lpstr>
      <vt:lpstr>Wingdings</vt:lpstr>
      <vt:lpstr>Office 主题​​</vt:lpstr>
      <vt:lpstr>在安卓手机上打造瑰丽的光影世界</vt:lpstr>
      <vt:lpstr>学习OpenGL ES的目的(1)</vt:lpstr>
      <vt:lpstr>学习OpenGL ES的目的(2)</vt:lpstr>
      <vt:lpstr>学习OpenGL ES的目的(3)</vt:lpstr>
      <vt:lpstr>学习OpenGL ES的目的(3)</vt:lpstr>
      <vt:lpstr>本门课程概览(1)</vt:lpstr>
      <vt:lpstr>本门课程概览(2)</vt:lpstr>
      <vt:lpstr>本门课程概览(3)</vt:lpstr>
      <vt:lpstr>本门课程概览(4)</vt:lpstr>
      <vt:lpstr>OpenGL与OpenGL ES历史及简介</vt:lpstr>
      <vt:lpstr>OpenGL 坐标系</vt:lpstr>
      <vt:lpstr>摄像机坐标系及屏幕坐标系</vt:lpstr>
      <vt:lpstr>渲染流水线简介(1)</vt:lpstr>
      <vt:lpstr>关于数学</vt:lpstr>
      <vt:lpstr>关于数学</vt:lpstr>
      <vt:lpstr>课堂总结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大标题（30号）</dc:title>
  <dc:subject/>
  <dc:creator>Zhang, Xinfeng (Vincent)</dc:creator>
  <cp:keywords/>
  <dc:description/>
  <cp:lastModifiedBy>Zhang, Xinfeng (Vincent)</cp:lastModifiedBy>
  <cp:revision>120</cp:revision>
  <dcterms:created xsi:type="dcterms:W3CDTF">2017-12-07T04:40:00Z</dcterms:created>
  <dcterms:modified xsi:type="dcterms:W3CDTF">2017-12-10T15:09:07Z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2052-9.1.0.4468</vt:lpwstr>
  </property>
</Properties>
</file>

<file path=docProps/thumbnail.jpeg>
</file>